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58" r:id="rId5"/>
    <p:sldId id="259" r:id="rId6"/>
    <p:sldId id="260" r:id="rId7"/>
    <p:sldId id="262" r:id="rId8"/>
    <p:sldId id="270" r:id="rId9"/>
    <p:sldId id="271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00FF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66" d="100"/>
          <a:sy n="66" d="100"/>
        </p:scale>
        <p:origin x="65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ACDA52-1788-4CD0-B78E-20807D66F4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F87F0AF-7627-4F20-A518-8863B00948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D20508-12B5-4168-8215-4A1675F43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8FCE-36CF-4AD1-84DA-2AD2DDF1A13A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EA8B4A-45C1-451C-956A-309F5C01D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91F077-EB6C-4DF4-A156-90F577218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CD64-098C-4C42-A932-7DD4A52E3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227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61EEBD-C590-4BFB-93A3-29A4B1773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97CF619-0FE9-4E68-BC92-B55541421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1EA855-4B50-4D80-AFA4-76F33D3BA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8FCE-36CF-4AD1-84DA-2AD2DDF1A13A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7F9A33-8644-4761-ADE9-DE236E11B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D86E7-0A37-49F0-83D7-33A60A294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CD64-098C-4C42-A932-7DD4A52E3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72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2232758-0FE5-4212-A00F-4820E99397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A8F6BEC-9219-436D-A166-6957CD104B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0BCE74-A62C-4ECB-8FD9-EF3456596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8FCE-36CF-4AD1-84DA-2AD2DDF1A13A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85A6A6-7351-4263-B9C2-FCB48E87A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CE2E7E-91AB-4AE0-879F-B0D2C53CC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CD64-098C-4C42-A932-7DD4A52E3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443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645EB0-FD20-4420-8EF9-939E17737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71D2E2-3B2A-4013-87F9-062E9EA40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4A12F7-F999-4F5F-8954-F25A5CCC3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8FCE-36CF-4AD1-84DA-2AD2DDF1A13A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AB7854-E290-4870-9E5C-208787246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231400-4F75-4AF6-B971-34FCE3E8F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CD64-098C-4C42-A932-7DD4A52E3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009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3E11C4-4B94-491D-BBED-81EAFFE2B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D7AAC9-BFD3-45C5-ADED-4A7BF3447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3F4DA6-2437-473A-9A7A-B581308CC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8FCE-36CF-4AD1-84DA-2AD2DDF1A13A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87BF92-E43F-43AD-AEC0-6C6B23C28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49E6A5-4164-45A3-8084-58B77FB6A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CD64-098C-4C42-A932-7DD4A52E3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410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C0F8F6-C727-4DCC-929A-4C4C9DCB6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F7C1D-30E7-4BB9-A542-A2B80412F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5D9AB5E-5C1C-4321-B266-5A522DEA6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041044-DC5A-4F69-B140-D5A8EE72C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8FCE-36CF-4AD1-84DA-2AD2DDF1A13A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DB89A7-C8E6-4B77-AE40-F43F2B722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32D68A-B46B-417B-9C50-E35BB8995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CD64-098C-4C42-A932-7DD4A52E3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45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E4D1B-DF38-40CE-BAD1-61FFE7662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519717-86AE-45C4-920E-5B0DDA690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86C48BF-593F-4C9E-93AD-2E16B4ACE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5460795-5FDA-4A4B-BCEC-019CD3DE28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ECC238E-244C-4C2E-8AA1-0F283661AD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C6D6D30-CFAA-4301-B88E-AF7F9EFA6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8FCE-36CF-4AD1-84DA-2AD2DDF1A13A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72CCF08-7A0D-42BD-9E4E-9685CF73C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BF44263-96C8-4097-9886-10A084D8B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CD64-098C-4C42-A932-7DD4A52E3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981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517AC0-5111-4DCE-AC69-DB234F9CE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5592829-1407-4408-BF02-5C33DA84A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8FCE-36CF-4AD1-84DA-2AD2DDF1A13A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6130FB3-9D78-474D-9355-0B9BA7CE7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674C39D-AFC9-4AE5-986D-F6FEAD8A2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CD64-098C-4C42-A932-7DD4A52E3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358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573B19-0C3D-4320-BAEC-41B7B44D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8FCE-36CF-4AD1-84DA-2AD2DDF1A13A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CF17539-FAA0-475F-9322-9ECDFE055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4BA2FC-B2E1-4504-9F36-2058392F9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CD64-098C-4C42-A932-7DD4A52E3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09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07C755-0DA8-45FF-98A4-A7B9129ED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4E5234-0762-4EC7-A08C-EE3F976BF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4F8CB2-5867-49E5-AC6C-7E6C4480DC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312A53-A4A7-4366-BA2A-81DD5C7D0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8FCE-36CF-4AD1-84DA-2AD2DDF1A13A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02C862-EA94-4735-B820-4B9D42EF1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0B52AD-76D6-4221-B1DD-80AF68A2D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CD64-098C-4C42-A932-7DD4A52E3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482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236B57-E00F-4D29-B3F0-8356A639D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DE7EE86-D943-4A93-9881-EED49A8957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F70274-BA42-4622-90AD-1C560F5DC7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EF144B-C933-49AE-8390-99A6786D3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68FCE-36CF-4AD1-84DA-2AD2DDF1A13A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25AD0C-3E9B-4348-AED6-55E5F29A8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32F929-2435-493F-B66D-77AB47E9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4CD64-098C-4C42-A932-7DD4A52E3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6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8E6A16-9AC8-4E26-97E0-A4BA7686A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783DDD-7AE8-40C2-85FB-AB62B28F8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2DAB01-CD19-4B22-B30C-129E6A2C99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68FCE-36CF-4AD1-84DA-2AD2DDF1A13A}" type="datetimeFigureOut">
              <a:rPr lang="ru-RU" smtClean="0"/>
              <a:t>25.12.2023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9E0FEC-6B9E-4D17-B7E2-879090202A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B0DCA6-B498-4082-ACC8-E277300640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4CD64-098C-4C42-A932-7DD4A52E39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046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26AE06-5EE2-498E-91E6-51A4E6DF9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09" y="0"/>
            <a:ext cx="11410982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3C88F9-3995-42CD-91D7-CFB116E5F5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74470"/>
            <a:ext cx="12192000" cy="6069330"/>
          </a:xfrm>
          <a:prstGeom prst="rect">
            <a:avLst/>
          </a:prstGeom>
        </p:spPr>
      </p:pic>
      <p:pic>
        <p:nvPicPr>
          <p:cNvPr id="7" name="6e255b4b6b8375e">
            <a:hlinkClick r:id="" action="ppaction://media"/>
            <a:extLst>
              <a:ext uri="{FF2B5EF4-FFF2-40B4-BE49-F238E27FC236}">
                <a16:creationId xmlns:a16="http://schemas.microsoft.com/office/drawing/2014/main" id="{69F04885-2D20-490C-9CC8-7B2A78704E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661895-EA01-4ED6-9B64-A74F8E3C90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489" y="0"/>
            <a:ext cx="11418798" cy="1316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2138624"/>
      </p:ext>
    </p:extLst>
  </p:cSld>
  <p:clrMapOvr>
    <a:masterClrMapping/>
  </p:clrMapOvr>
  <p:transition spd="slow" advTm="4582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A9DFD2-B95D-436E-B7FA-C525D252E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24215B-2ED0-403F-B3C9-0A1951EB4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ГЛАВНОЕ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F1E0E0-1072-4825-9996-155F3A94B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379855"/>
            <a:ext cx="11551920" cy="4351338"/>
          </a:xfrm>
        </p:spPr>
        <p:txBody>
          <a:bodyPr/>
          <a:lstStyle/>
          <a:p>
            <a:pPr marL="0" marR="0" lvl="0" indent="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период новогодних праздничных дней увеличивается количество несчастных случаев и, в первую очередь, пожаров. </a:t>
            </a:r>
          </a:p>
          <a:p>
            <a:pPr marL="0" marR="0" lvl="0" indent="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Только строгое соблюдение требований правил пожарной безопасности при организации и проведении праздничных мероприятий поможет избежать травм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613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392">
        <p14:flip dir="r"/>
      </p:transition>
    </mc:Choice>
    <mc:Fallback xmlns="">
      <p:transition spd="slow" advTm="73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519110-6B54-4264-BE30-702A1DEC9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CC84D8-C274-4642-AC32-3B7703A4C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85C5DB-8451-4DB2-B01F-5EFA808C3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56B5B0-4112-4341-B747-495E23591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319" y="0"/>
            <a:ext cx="4633362" cy="11445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38E2E9-FC9C-44DE-A7B5-DBA82F869755}"/>
              </a:ext>
            </a:extLst>
          </p:cNvPr>
          <p:cNvSpPr txBox="1"/>
          <p:nvPr/>
        </p:nvSpPr>
        <p:spPr>
          <a:xfrm>
            <a:off x="91440" y="1314770"/>
            <a:ext cx="12192000" cy="357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Calibri" panose="020F0502020204030204" pitchFamily="34" charset="0"/>
              <a:buChar char="۞"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искусственная елка должна быть изготовлена из огнеупорного полиэтилена или пластика;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Calibri" panose="020F0502020204030204" pitchFamily="34" charset="0"/>
              <a:buChar char="۞"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 покупке гирлянд требуйте сертификат на русском языке               (обратите внимание, чтобы фирма на упаковке совпадала с фирмой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сертификате);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Calibri" panose="020F0502020204030204" pitchFamily="34" charset="0"/>
              <a:buChar char="۞"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 устанавливайте елку   у выхода из комнаты - огонь отрежет дорогу             к спасению;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Calibri" panose="020F0502020204030204" pitchFamily="34" charset="0"/>
              <a:buChar char="۞"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не устанавливайте елку  рядом с отопительными и электроприборам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605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063">
        <p:split orient="vert"/>
      </p:transition>
    </mc:Choice>
    <mc:Fallback xmlns="">
      <p:transition spd="slow" advTm="1106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BBAE54-D5A0-4CFE-B976-5EFA18C59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FBB144-A7E5-4185-9059-E0EC62792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787F8F-25CC-4EA6-847B-03CDBA857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251D5D-1148-4070-9929-BEEB47297664}"/>
              </a:ext>
            </a:extLst>
          </p:cNvPr>
          <p:cNvSpPr txBox="1"/>
          <p:nvPr/>
        </p:nvSpPr>
        <p:spPr>
          <a:xfrm>
            <a:off x="2751773" y="230188"/>
            <a:ext cx="61893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ГИРЛЯНДЫ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107B42-6A48-48F3-A5B4-A3EC9FFD01CE}"/>
              </a:ext>
            </a:extLst>
          </p:cNvPr>
          <p:cNvSpPr txBox="1"/>
          <p:nvPr/>
        </p:nvSpPr>
        <p:spPr>
          <a:xfrm>
            <a:off x="283845" y="1521341"/>
            <a:ext cx="11624310" cy="2675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Перед использованием гирлянды, необходимо проверить                             ее исправность (наличие всех лампочек, провода и патроны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должны иметь повреждения);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Нельзя тянуть и дергать гирлянду вешая или снимая ее;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Необходимо обязательно обесточить гирлянду покидая дом или укладываясь спать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79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1284">
        <p14:doors dir="vert"/>
      </p:transition>
    </mc:Choice>
    <mc:Fallback xmlns="">
      <p:transition spd="slow" advTm="112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F02497-8B09-491C-B2F9-41E626500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7E48A5-8F3F-4DBF-A51A-BA330809D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0D78E5-5BD4-4DA9-8477-5E804AAFA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2943F2-3670-4C52-8220-D8DE257F9311}"/>
              </a:ext>
            </a:extLst>
          </p:cNvPr>
          <p:cNvSpPr txBox="1"/>
          <p:nvPr/>
        </p:nvSpPr>
        <p:spPr>
          <a:xfrm>
            <a:off x="1205865" y="296316"/>
            <a:ext cx="97802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ФЕЙЕРВЕРКИ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, 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САЛЮТЫ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, 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ХЛОПУШКИ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B388D8-7F1A-420D-A38A-82D314E786D3}"/>
              </a:ext>
            </a:extLst>
          </p:cNvPr>
          <p:cNvSpPr txBox="1"/>
          <p:nvPr/>
        </p:nvSpPr>
        <p:spPr>
          <a:xfrm>
            <a:off x="466725" y="1225457"/>
            <a:ext cx="11258549" cy="3461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t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Что за Новый год без яркого фейерверка? </a:t>
            </a:r>
          </a:p>
          <a:p>
            <a:pPr marL="0" marR="0" lvl="0" indent="457200" algn="just" defTabSz="914400" rtl="0" eaLnBrk="1" fontAlgn="t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Однако в последнее время медики и пожарные бьют тревогу: слишком часто любители огненных забав начинают новый год                         на больничной койке. Выбитые глаза, оторванные пальцы, тяжелые ожоги... </a:t>
            </a:r>
          </a:p>
          <a:p>
            <a:pPr marL="0" marR="0" lvl="0" indent="457200" algn="just" defTabSz="914400" rtl="0" eaLnBrk="1" fontAlgn="t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Любые пиротехнические изделия представляют большую опасность. Пожары от неправильного их применения уносят жизни сотен и сотен людей, уничтожают личное имущество.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014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953">
        <p14:prism isContent="1" isInverted="1"/>
      </p:transition>
    </mc:Choice>
    <mc:Fallback xmlns="">
      <p:transition spd="slow" advTm="79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AD4E07-3F2E-452F-9D96-DF52A47AD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0F5B11-E74E-46C4-B885-51612BEFC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" y="365125"/>
            <a:ext cx="1152144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B050"/>
                </a:solidFill>
                <a:latin typeface="+mn-lt"/>
              </a:rPr>
              <a:t>ПРИ ПРИМЕНЕНИИ ПИРОТЕХНИЧЕСКИХ ИЗДЕЛИЙ</a:t>
            </a:r>
            <a:r>
              <a:rPr lang="ru-RU" dirty="0">
                <a:solidFill>
                  <a:srgbClr val="FF0000"/>
                </a:solidFill>
                <a:latin typeface="+mn-lt"/>
              </a:rPr>
              <a:t/>
            </a:r>
            <a:br>
              <a:rPr lang="ru-RU" dirty="0">
                <a:solidFill>
                  <a:srgbClr val="FF0000"/>
                </a:solidFill>
                <a:latin typeface="+mn-lt"/>
              </a:rPr>
            </a:br>
            <a:r>
              <a:rPr lang="ru-RU" b="1" dirty="0">
                <a:solidFill>
                  <a:srgbClr val="FF0000"/>
                </a:solidFill>
                <a:latin typeface="+mn-lt"/>
              </a:rPr>
              <a:t>НЕЛЬЗЯ</a:t>
            </a:r>
            <a:r>
              <a:rPr lang="ru-RU" dirty="0">
                <a:solidFill>
                  <a:srgbClr val="FF0000"/>
                </a:solidFill>
                <a:latin typeface="+mn-lt"/>
              </a:rPr>
              <a:t>:</a:t>
            </a:r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9632C4E2-0E2A-4768-A430-F7A758A50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83031"/>
            <a:ext cx="11353800" cy="3954780"/>
          </a:xfrm>
        </p:spPr>
        <p:txBody>
          <a:bodyPr>
            <a:normAutofit fontScale="92500" lnSpcReduction="20000"/>
          </a:bodyPr>
          <a:lstStyle/>
          <a:p>
            <a:pPr marL="342900" lvl="0" indent="-342900" algn="just">
              <a:lnSpc>
                <a:spcPct val="95000"/>
              </a:lnSpc>
              <a:buClr>
                <a:srgbClr val="FF0000"/>
              </a:buClr>
              <a:buFont typeface="Wingdings" panose="05000000000000000000" pitchFamily="2" charset="2"/>
              <a:buChar char=""/>
              <a:tabLst>
                <a:tab pos="270510" algn="l"/>
              </a:tabLst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использовать пиротехнические изделия лицам моложе 18 лет                             без присутствия взрослых;</a:t>
            </a:r>
            <a:endParaRPr lang="ru-RU" sz="2800" dirty="0">
              <a:solidFill>
                <a:schemeClr val="accent1">
                  <a:lumMod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95000"/>
              </a:lnSpc>
              <a:buClr>
                <a:srgbClr val="FF0000"/>
              </a:buClr>
              <a:buFont typeface="Wingdings" panose="05000000000000000000" pitchFamily="2" charset="2"/>
              <a:buChar char=""/>
              <a:tabLst>
                <a:tab pos="270510" algn="l"/>
              </a:tabLst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применять пиротехнические изделия при ветре более 5 м/с;</a:t>
            </a:r>
            <a:endParaRPr lang="ru-RU" sz="2800" dirty="0">
              <a:solidFill>
                <a:schemeClr val="accent1">
                  <a:lumMod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95000"/>
              </a:lnSpc>
              <a:buClr>
                <a:srgbClr val="FF0000"/>
              </a:buClr>
              <a:buFont typeface="Wingdings" panose="05000000000000000000" pitchFamily="2" charset="2"/>
              <a:buChar char=""/>
              <a:tabLst>
                <a:tab pos="270510" algn="l"/>
              </a:tabLst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подходить к пиротехническому изделию близко, пока оно не сгорит полностью;</a:t>
            </a:r>
            <a:endParaRPr lang="ru-RU" sz="2800" dirty="0">
              <a:solidFill>
                <a:schemeClr val="accent1">
                  <a:lumMod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95000"/>
              </a:lnSpc>
              <a:buClr>
                <a:srgbClr val="FF0000"/>
              </a:buClr>
              <a:buFont typeface="Wingdings" panose="05000000000000000000" pitchFamily="2" charset="2"/>
              <a:buChar char=""/>
              <a:tabLst>
                <a:tab pos="270510" algn="l"/>
              </a:tabLst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использовать пиротехнику с истекшим сроком годности;</a:t>
            </a:r>
            <a:endParaRPr lang="ru-RU" sz="2800" dirty="0">
              <a:solidFill>
                <a:schemeClr val="accent1">
                  <a:lumMod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95000"/>
              </a:lnSpc>
              <a:buClr>
                <a:srgbClr val="FF0000"/>
              </a:buClr>
              <a:buFont typeface="Wingdings" panose="05000000000000000000" pitchFamily="2" charset="2"/>
              <a:buChar char=""/>
              <a:tabLst>
                <a:tab pos="270510" algn="l"/>
              </a:tabLst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приобретать пиротехнические изделия вне специализированных магазинов;</a:t>
            </a:r>
            <a:endParaRPr lang="ru-RU" sz="2800" dirty="0">
              <a:solidFill>
                <a:schemeClr val="accent1">
                  <a:lumMod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95000"/>
              </a:lnSpc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"/>
              <a:tabLst>
                <a:tab pos="270510" algn="l"/>
              </a:tabLst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применять пиротехнические изделия в помещении, на крышах, балконах (исключение: бенгальские огни, тортовые свечи, хлопушки);</a:t>
            </a:r>
          </a:p>
          <a:p>
            <a:pPr marL="342900" lvl="0" indent="-342900" algn="just">
              <a:lnSpc>
                <a:spcPct val="95000"/>
              </a:lnSpc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"/>
              <a:tabLst>
                <a:tab pos="270510" algn="l"/>
              </a:tabLst>
            </a:pPr>
            <a:endParaRPr lang="ru-RU" sz="2800" dirty="0">
              <a:solidFill>
                <a:schemeClr val="accent1">
                  <a:lumMod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95000"/>
              </a:lnSpc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"/>
              <a:tabLst>
                <a:tab pos="270510" algn="l"/>
              </a:tabLst>
            </a:pPr>
            <a:endParaRPr lang="ru-RU" sz="2800" dirty="0">
              <a:solidFill>
                <a:schemeClr val="accent1">
                  <a:lumMod val="50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926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22042">
        <p14:pan dir="u"/>
      </p:transition>
    </mc:Choice>
    <mc:Fallback xmlns="">
      <p:transition spd="slow" advTm="220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5FAD8E-0901-4C20-B41A-3A0301291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98AE23A-9FEF-4C55-BFCF-F49ED0DB1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362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+mn-lt"/>
              </a:rPr>
              <a:t>Важно соблюдать </a:t>
            </a:r>
            <a:br>
              <a:rPr lang="ru-RU" b="1" dirty="0">
                <a:solidFill>
                  <a:srgbClr val="C00000"/>
                </a:solidFill>
                <a:latin typeface="+mn-lt"/>
              </a:rPr>
            </a:br>
            <a:r>
              <a:rPr lang="ru-RU" b="1" dirty="0">
                <a:solidFill>
                  <a:srgbClr val="C00000"/>
                </a:solidFill>
                <a:latin typeface="+mn-lt"/>
              </a:rPr>
              <a:t>7 обязательных правил:</a:t>
            </a:r>
            <a:br>
              <a:rPr lang="ru-RU" b="1" dirty="0">
                <a:solidFill>
                  <a:srgbClr val="C00000"/>
                </a:solidFill>
                <a:latin typeface="+mn-lt"/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DD76AC67-A16F-4EE7-8ED1-32E28D246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6380" y="1221966"/>
            <a:ext cx="6743700" cy="353291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2000" b="0" i="0" dirty="0">
                <a:solidFill>
                  <a:srgbClr val="161617"/>
                </a:solidFill>
                <a:effectLst/>
                <a:latin typeface="+mn-lt"/>
              </a:rPr>
              <a:t> </a:t>
            </a:r>
            <a:r>
              <a:rPr lang="ru-RU" sz="2000" b="1" i="0" dirty="0">
                <a:solidFill>
                  <a:srgbClr val="161617"/>
                </a:solidFill>
                <a:effectLst/>
                <a:latin typeface="+mn-lt"/>
              </a:rPr>
              <a:t>Запускать фейерверки можно не ближе, чем в 150 метрах от жилых домов</a:t>
            </a:r>
            <a:r>
              <a:rPr lang="ru-RU" sz="2000" b="0" i="0" dirty="0">
                <a:solidFill>
                  <a:srgbClr val="161617"/>
                </a:solidFill>
                <a:effectLst/>
                <a:latin typeface="+mn-lt"/>
              </a:rPr>
              <a:t> и иных построек.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2000" b="1" i="0" dirty="0">
                <a:solidFill>
                  <a:srgbClr val="161617"/>
                </a:solidFill>
                <a:effectLst/>
                <a:latin typeface="+mn-lt"/>
              </a:rPr>
              <a:t>На площадке не должно быть деревьев, линий электропередач</a:t>
            </a:r>
            <a:r>
              <a:rPr lang="ru-RU" sz="2000" b="0" i="0" dirty="0">
                <a:solidFill>
                  <a:srgbClr val="161617"/>
                </a:solidFill>
                <a:effectLst/>
                <a:latin typeface="+mn-lt"/>
              </a:rPr>
              <a:t> и иных преград, которые могут помешать залпам.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2000" b="1" i="0" dirty="0">
                <a:solidFill>
                  <a:srgbClr val="161617"/>
                </a:solidFill>
                <a:effectLst/>
                <a:latin typeface="+mn-lt"/>
              </a:rPr>
              <a:t>Зрителям не разрешается подходить к фейерверку ближе минимально безопасного расстояния</a:t>
            </a:r>
            <a:r>
              <a:rPr lang="ru-RU" sz="2000" b="0" i="0" dirty="0">
                <a:solidFill>
                  <a:srgbClr val="161617"/>
                </a:solidFill>
                <a:effectLst/>
                <a:latin typeface="+mn-lt"/>
              </a:rPr>
              <a:t>, которое зависит от класса пиротехники.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2000" b="1" i="0" dirty="0">
                <a:solidFill>
                  <a:srgbClr val="161617"/>
                </a:solidFill>
                <a:effectLst/>
                <a:latin typeface="+mn-lt"/>
              </a:rPr>
              <a:t>На площадке рядом с пиротехникой запрещается курить и разводить огонь</a:t>
            </a:r>
            <a:r>
              <a:rPr lang="ru-RU" sz="2000" b="0" i="0" dirty="0">
                <a:solidFill>
                  <a:srgbClr val="161617"/>
                </a:solidFill>
                <a:effectLst/>
                <a:latin typeface="+mn-lt"/>
              </a:rPr>
              <a:t>, а под рукой всегда нужно иметь огнетушитель (например, его можно взять из машины).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2000" b="1" i="0" dirty="0">
                <a:solidFill>
                  <a:srgbClr val="161617"/>
                </a:solidFill>
                <a:effectLst/>
                <a:latin typeface="+mn-lt"/>
              </a:rPr>
              <a:t>Нельзя использовать пиротехнику в дождь</a:t>
            </a:r>
            <a:r>
              <a:rPr lang="ru-RU" sz="2000" b="0" i="0" dirty="0">
                <a:solidFill>
                  <a:srgbClr val="161617"/>
                </a:solidFill>
                <a:effectLst/>
                <a:latin typeface="+mn-lt"/>
              </a:rPr>
              <a:t>, а также при постоянном или порывистом ветре.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2000" b="1" i="0" dirty="0">
                <a:solidFill>
                  <a:srgbClr val="161617"/>
                </a:solidFill>
                <a:effectLst/>
                <a:latin typeface="+mn-lt"/>
              </a:rPr>
              <a:t>Запрещается оставлять пиротехнику без присмотра</a:t>
            </a:r>
            <a:r>
              <a:rPr lang="ru-RU" sz="2000" b="0" i="0" dirty="0">
                <a:solidFill>
                  <a:srgbClr val="161617"/>
                </a:solidFill>
                <a:effectLst/>
                <a:latin typeface="+mn-lt"/>
              </a:rPr>
              <a:t>.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sz="2000" b="1" i="0" dirty="0">
                <a:solidFill>
                  <a:srgbClr val="161617"/>
                </a:solidFill>
                <a:effectLst/>
                <a:latin typeface="+mn-lt"/>
              </a:rPr>
              <a:t>После завершения праздничного салюта территорию нужно очистить от отработанной пиротехники и любых элементов</a:t>
            </a:r>
            <a:r>
              <a:rPr lang="ru-RU" sz="2000" b="0" i="0" dirty="0">
                <a:solidFill>
                  <a:srgbClr val="161617"/>
                </a:solidFill>
                <a:effectLst/>
                <a:latin typeface="+mn-lt"/>
              </a:rPr>
              <a:t>, которые могут представлять опасность.</a:t>
            </a:r>
            <a:br>
              <a:rPr lang="ru-RU" sz="2000" b="0" i="0" dirty="0">
                <a:solidFill>
                  <a:srgbClr val="161617"/>
                </a:solidFill>
                <a:effectLst/>
                <a:latin typeface="+mn-lt"/>
              </a:rPr>
            </a:br>
            <a:endParaRPr lang="ru-RU" sz="2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3E6DA1E-BD9C-44EB-A7FE-C43ECC70E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0030" y="855728"/>
            <a:ext cx="5806440" cy="5811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975186"/>
      </p:ext>
    </p:extLst>
  </p:cSld>
  <p:clrMapOvr>
    <a:masterClrMapping/>
  </p:clrMapOvr>
  <p:transition spd="slow" advTm="20923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85040E-3059-4502-81D4-F0A4A427B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FD469-DC21-4C58-9B92-F1CFBBDF6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F1FB48-454C-420A-9F4A-3E32F9580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680" y="108001"/>
            <a:ext cx="12192000" cy="6749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71ED7D-0D5B-41A4-90FC-621312110D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071" y="54000"/>
            <a:ext cx="8047417" cy="1457070"/>
          </a:xfrm>
          <a:prstGeom prst="rect">
            <a:avLst/>
          </a:prstGeom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6461ECA7-7853-4594-BFED-455347C80590}"/>
              </a:ext>
            </a:extLst>
          </p:cNvPr>
          <p:cNvSpPr txBox="1">
            <a:spLocks/>
          </p:cNvSpPr>
          <p:nvPr/>
        </p:nvSpPr>
        <p:spPr>
          <a:xfrm>
            <a:off x="106680" y="1343818"/>
            <a:ext cx="7494270" cy="2646326"/>
          </a:xfrm>
          <a:prstGeom prst="rect">
            <a:avLst/>
          </a:prstGeom>
          <a:effectLst>
            <a:glow rad="127000">
              <a:schemeClr val="accent6"/>
            </a:glow>
          </a:effectLst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200" algn="just" fontAlgn="t">
              <a:buClr>
                <a:srgbClr val="00B0F0"/>
              </a:buClr>
              <a:buFont typeface="Arial" panose="020B0604020202020204" pitchFamily="34" charset="0"/>
              <a:buNone/>
            </a:pP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Большинство несчастных </a:t>
            </a:r>
            <a:r>
              <a:rPr lang="ru-RU" sz="36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случаев и пожаров 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происходит из-за безответственного отношения. </a:t>
            </a:r>
          </a:p>
          <a:p>
            <a:pPr marL="0" indent="457200" algn="just" fontAlgn="t">
              <a:buClr>
                <a:srgbClr val="00B0F0"/>
              </a:buClr>
              <a:buFont typeface="Arial" panose="020B0604020202020204" pitchFamily="34" charset="0"/>
              <a:buNone/>
            </a:pP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Берегите себя, здоровье и жизнь своих близких!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9EDBA9-9C7A-47E2-ADE0-D535CED9A0A5}"/>
              </a:ext>
            </a:extLst>
          </p:cNvPr>
          <p:cNvSpPr txBox="1"/>
          <p:nvPr/>
        </p:nvSpPr>
        <p:spPr>
          <a:xfrm>
            <a:off x="106680" y="3581401"/>
            <a:ext cx="626364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457200" algn="just" fontAlgn="t">
              <a:buClr>
                <a:srgbClr val="00B0F0"/>
              </a:buClr>
              <a:buFont typeface="Arial" panose="020B0604020202020204" pitchFamily="34" charset="0"/>
              <a:buNone/>
            </a:pPr>
            <a:r>
              <a:rPr lang="ru-RU" sz="3200" b="1" i="1" dirty="0">
                <a:solidFill>
                  <a:srgbClr val="FF33CC"/>
                </a:solidFill>
                <a:latin typeface="PT Sans" panose="020B0604020202020204" pitchFamily="34" charset="-52"/>
              </a:rPr>
              <a:t>Напоминаем, что в случае возникновения пожара можно позвонить по мобильному телефону –</a:t>
            </a:r>
            <a:r>
              <a:rPr lang="ru-RU" sz="3200" dirty="0">
                <a:solidFill>
                  <a:srgbClr val="FF33CC"/>
                </a:solidFill>
                <a:latin typeface="PT Sans" panose="020B0604020202020204" pitchFamily="34" charset="-52"/>
              </a:rPr>
              <a:t> </a:t>
            </a:r>
          </a:p>
          <a:p>
            <a:pPr marL="0" indent="457200" algn="ctr" fontAlgn="t">
              <a:buClr>
                <a:srgbClr val="00B0F0"/>
              </a:buClr>
              <a:buFont typeface="Arial" panose="020B0604020202020204" pitchFamily="34" charset="0"/>
              <a:buNone/>
            </a:pPr>
            <a:r>
              <a:rPr lang="ru-RU" sz="3200" b="1" i="1" dirty="0">
                <a:solidFill>
                  <a:srgbClr val="FF0000"/>
                </a:solidFill>
                <a:highlight>
                  <a:srgbClr val="FFFF00"/>
                </a:highlight>
                <a:latin typeface="PT Sans" panose="020B0604020202020204" pitchFamily="34" charset="-52"/>
              </a:rPr>
              <a:t>101</a:t>
            </a:r>
            <a:r>
              <a:rPr lang="ru-RU" sz="3200" dirty="0">
                <a:solidFill>
                  <a:srgbClr val="FF0000"/>
                </a:solidFill>
                <a:highlight>
                  <a:srgbClr val="FFFF00"/>
                </a:highlight>
                <a:latin typeface="PT Sans" panose="020B0604020202020204" pitchFamily="34" charset="-52"/>
              </a:rPr>
              <a:t> </a:t>
            </a:r>
            <a:r>
              <a:rPr lang="ru-RU" sz="3200" b="1" i="1" dirty="0">
                <a:solidFill>
                  <a:srgbClr val="FF0000"/>
                </a:solidFill>
                <a:highlight>
                  <a:srgbClr val="FFFF00"/>
                </a:highlight>
                <a:latin typeface="PT Sans" panose="020B0604020202020204" pitchFamily="34" charset="-52"/>
              </a:rPr>
              <a:t>или</a:t>
            </a:r>
            <a:r>
              <a:rPr lang="ru-RU" sz="3200" dirty="0">
                <a:solidFill>
                  <a:srgbClr val="FF0000"/>
                </a:solidFill>
                <a:highlight>
                  <a:srgbClr val="FFFF00"/>
                </a:highlight>
                <a:latin typeface="PT Sans" panose="020B0604020202020204" pitchFamily="34" charset="-52"/>
              </a:rPr>
              <a:t> </a:t>
            </a:r>
            <a:r>
              <a:rPr lang="ru-RU" sz="3200" b="1" i="1" dirty="0">
                <a:solidFill>
                  <a:srgbClr val="FF0000"/>
                </a:solidFill>
                <a:highlight>
                  <a:srgbClr val="FFFF00"/>
                </a:highlight>
                <a:latin typeface="PT Sans" panose="020B0604020202020204" pitchFamily="34" charset="-52"/>
              </a:rPr>
              <a:t> </a:t>
            </a:r>
            <a:r>
              <a:rPr lang="ru-RU" sz="3200" dirty="0">
                <a:solidFill>
                  <a:srgbClr val="FF0000"/>
                </a:solidFill>
                <a:highlight>
                  <a:srgbClr val="FFFF00"/>
                </a:highlight>
                <a:latin typeface="PT Sans" panose="020B0604020202020204" pitchFamily="34" charset="-52"/>
              </a:rPr>
              <a:t> </a:t>
            </a:r>
            <a:r>
              <a:rPr lang="ru-RU" sz="3200" b="1" dirty="0">
                <a:solidFill>
                  <a:srgbClr val="FF0000"/>
                </a:solidFill>
                <a:highlight>
                  <a:srgbClr val="FFFF00"/>
                </a:highlight>
                <a:latin typeface="PT Sans" panose="020B0604020202020204" pitchFamily="34" charset="-52"/>
              </a:rPr>
              <a:t>112</a:t>
            </a:r>
            <a:r>
              <a:rPr lang="ru-RU" sz="3200" dirty="0">
                <a:solidFill>
                  <a:srgbClr val="FF0000"/>
                </a:solidFill>
                <a:highlight>
                  <a:srgbClr val="FFFF00"/>
                </a:highlight>
                <a:latin typeface="PT Sans" panose="020B0604020202020204" pitchFamily="34" charset="-52"/>
              </a:rPr>
              <a:t> 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9" name="AUD-20190208-WA0015">
            <a:hlinkClick r:id="" action="ppaction://media"/>
            <a:extLst>
              <a:ext uri="{FF2B5EF4-FFF2-40B4-BE49-F238E27FC236}">
                <a16:creationId xmlns:a16="http://schemas.microsoft.com/office/drawing/2014/main" id="{97EFBEAA-94D7-4662-9FBA-F10A5F4CF1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566260" y="6018369"/>
            <a:ext cx="435770" cy="4357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482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124">
        <p:blinds dir="vert"/>
      </p:transition>
    </mc:Choice>
    <mc:Fallback xmlns="">
      <p:transition spd="slow" advTm="2012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976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8" grpId="0"/>
    </p:bldLst>
  </p:timing>
  <p:extLst>
    <p:ext uri="{E180D4A7-C9FB-4DFB-919C-405C955672EB}">
      <p14:showEvtLst xmlns:p14="http://schemas.microsoft.com/office/powerpoint/2010/main">
        <p14:playEvt time="1" objId="9"/>
        <p14:stopEvt time="20124" objId="9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D34399-4EF8-48CC-BA9D-E43BFDA06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B84162-2960-4DAD-99FB-51896239A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43A892-147E-4AD6-B60D-91FC632ACC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53"/>
          <a:stretch/>
        </p:blipFill>
        <p:spPr>
          <a:xfrm>
            <a:off x="0" y="-115316"/>
            <a:ext cx="12192000" cy="69733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E27D5A-34B2-4E6B-9693-67E429193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53640" y="365125"/>
            <a:ext cx="14645640" cy="519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9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2134">
        <p15:prstTrans prst="curtains"/>
      </p:transition>
    </mc:Choice>
    <mc:Fallback xmlns="">
      <p:transition spd="slow" advTm="2134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|2.9|2.7|2.8|3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|1.6|2.1|2.1|1.9|1.7|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253</Words>
  <Application>Microsoft Office PowerPoint</Application>
  <PresentationFormat>Широкоэкранный</PresentationFormat>
  <Paragraphs>35</Paragraphs>
  <Slides>9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PT Sans</vt:lpstr>
      <vt:lpstr>Times New Roman</vt:lpstr>
      <vt:lpstr>Verdana</vt:lpstr>
      <vt:lpstr>Wingdings</vt:lpstr>
      <vt:lpstr>Тема Office</vt:lpstr>
      <vt:lpstr>Презентация PowerPoint</vt:lpstr>
      <vt:lpstr>ГЛАВНОЕ</vt:lpstr>
      <vt:lpstr>Презентация PowerPoint</vt:lpstr>
      <vt:lpstr>Презентация PowerPoint</vt:lpstr>
      <vt:lpstr>Презентация PowerPoint</vt:lpstr>
      <vt:lpstr>ПРИ ПРИМЕНЕНИИ ПИРОТЕХНИЧЕСКИХ ИЗДЕЛИЙ НЕЛЬЗЯ:</vt:lpstr>
      <vt:lpstr>Важно соблюдать  7 обязательных правил: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10</cp:revision>
  <dcterms:created xsi:type="dcterms:W3CDTF">2021-12-14T04:17:51Z</dcterms:created>
  <dcterms:modified xsi:type="dcterms:W3CDTF">2023-12-25T04:16:35Z</dcterms:modified>
</cp:coreProperties>
</file>